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69" d="100"/>
          <a:sy n="69" d="100"/>
        </p:scale>
        <p:origin x="-142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333393AD-4DA0-4248-9755-FA935D512698}" type="datetimeFigureOut">
              <a:rPr lang="es-AR" smtClean="0"/>
              <a:t>7/5/2022</a:t>
            </a:fld>
            <a:endParaRPr lang="es-A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s-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A9D505E0-5949-47C1-BCFD-33E253F12041}" type="slidenum">
              <a:rPr lang="es-AR" smtClean="0"/>
              <a:t>‹Nº›</a:t>
            </a:fld>
            <a:endParaRPr lang="es-AR"/>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333393AD-4DA0-4248-9755-FA935D512698}" type="datetimeFigureOut">
              <a:rPr lang="es-AR" smtClean="0"/>
              <a:t>7/5/2022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9D505E0-5949-47C1-BCFD-33E253F12041}" type="slidenum">
              <a:rPr lang="es-AR" smtClean="0"/>
              <a:t>‹Nº›</a:t>
            </a:fld>
            <a:endParaRPr lang="es-AR"/>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333393AD-4DA0-4248-9755-FA935D512698}" type="datetimeFigureOut">
              <a:rPr lang="es-AR" smtClean="0"/>
              <a:t>7/5/2022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9D505E0-5949-47C1-BCFD-33E253F12041}" type="slidenum">
              <a:rPr lang="es-AR" smtClean="0"/>
              <a:t>‹Nº›</a:t>
            </a:fld>
            <a:endParaRPr lang="es-AR"/>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333393AD-4DA0-4248-9755-FA935D512698}" type="datetimeFigureOut">
              <a:rPr lang="es-AR" smtClean="0"/>
              <a:t>7/5/2022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9D505E0-5949-47C1-BCFD-33E253F12041}" type="slidenum">
              <a:rPr lang="es-AR" smtClean="0"/>
              <a:t>‹Nº›</a:t>
            </a:fld>
            <a:endParaRPr lang="es-AR"/>
          </a:p>
        </p:txBody>
      </p:sp>
      <p:sp>
        <p:nvSpPr>
          <p:cNvPr id="11" name="Title 10"/>
          <p:cNvSpPr>
            <a:spLocks noGrp="1"/>
          </p:cNvSpPr>
          <p:nvPr>
            <p:ph type="title"/>
          </p:nvPr>
        </p:nvSpPr>
        <p:spPr/>
        <p:txBody>
          <a:bodyPr/>
          <a:lstStyle/>
          <a:p>
            <a:r>
              <a:rPr lang="es-ES" smtClean="0"/>
              <a:t>Haga clic para modificar el estilo de título del patrón</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33393AD-4DA0-4248-9755-FA935D512698}" type="datetimeFigureOut">
              <a:rPr lang="es-AR" smtClean="0"/>
              <a:t>7/5/2022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9D505E0-5949-47C1-BCFD-33E253F12041}" type="slidenum">
              <a:rPr lang="es-AR" smtClean="0"/>
              <a:t>‹Nº›</a:t>
            </a:fld>
            <a:endParaRPr lang="es-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33393AD-4DA0-4248-9755-FA935D512698}" type="datetimeFigureOut">
              <a:rPr lang="es-AR" smtClean="0"/>
              <a:t>7/5/2022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9D505E0-5949-47C1-BCFD-33E253F12041}" type="slidenum">
              <a:rPr lang="es-AR" smtClean="0"/>
              <a:t>‹Nº›</a:t>
            </a:fld>
            <a:endParaRPr lang="es-AR"/>
          </a:p>
        </p:txBody>
      </p:sp>
      <p:sp>
        <p:nvSpPr>
          <p:cNvPr id="12" name="Title 1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33393AD-4DA0-4248-9755-FA935D512698}" type="datetimeFigureOut">
              <a:rPr lang="es-AR" smtClean="0"/>
              <a:t>7/5/2022</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A9D505E0-5949-47C1-BCFD-33E253F12041}" type="slidenum">
              <a:rPr lang="es-AR" smtClean="0"/>
              <a:t>‹Nº›</a:t>
            </a:fld>
            <a:endParaRPr lang="es-AR"/>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333393AD-4DA0-4248-9755-FA935D512698}" type="datetimeFigureOut">
              <a:rPr lang="es-AR" smtClean="0"/>
              <a:t>7/5/2022</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A9D505E0-5949-47C1-BCFD-33E253F12041}" type="slidenum">
              <a:rPr lang="es-AR" smtClean="0"/>
              <a:t>‹Nº›</a:t>
            </a:fld>
            <a:endParaRPr lang="es-AR"/>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393AD-4DA0-4248-9755-FA935D512698}" type="datetimeFigureOut">
              <a:rPr lang="es-AR" smtClean="0"/>
              <a:t>7/5/2022</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A9D505E0-5949-47C1-BCFD-33E253F12041}" type="slidenum">
              <a:rPr lang="es-AR" smtClean="0"/>
              <a:t>‹Nº›</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33393AD-4DA0-4248-9755-FA935D512698}" type="datetimeFigureOut">
              <a:rPr lang="es-AR" smtClean="0"/>
              <a:t>7/5/2022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9D505E0-5949-47C1-BCFD-33E253F12041}" type="slidenum">
              <a:rPr lang="es-AR" smtClean="0"/>
              <a:t>‹Nº›</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33393AD-4DA0-4248-9755-FA935D512698}" type="datetimeFigureOut">
              <a:rPr lang="es-AR" smtClean="0"/>
              <a:t>7/5/2022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9D505E0-5949-47C1-BCFD-33E253F12041}" type="slidenum">
              <a:rPr lang="es-AR" smtClean="0"/>
              <a:t>‹Nº›</a:t>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333393AD-4DA0-4248-9755-FA935D512698}" type="datetimeFigureOut">
              <a:rPr lang="es-AR" smtClean="0"/>
              <a:t>7/5/2022</a:t>
            </a:fld>
            <a:endParaRPr lang="es-AR"/>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AR"/>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A9D505E0-5949-47C1-BCFD-33E253F12041}" type="slidenum">
              <a:rPr lang="es-AR" smtClean="0"/>
              <a:t>‹Nº›</a:t>
            </a:fld>
            <a:endParaRPr lang="es-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r>
              <a:rPr lang="es-AR" b="1" dirty="0"/>
              <a:t>La docencia como virtud ciudadana</a:t>
            </a:r>
            <a:r>
              <a:rPr lang="es-AR" dirty="0"/>
              <a:t/>
            </a:r>
            <a:br>
              <a:rPr lang="es-AR" dirty="0"/>
            </a:br>
            <a:r>
              <a:rPr lang="es-AR" sz="4000" b="1" dirty="0"/>
              <a:t>Carlos A. </a:t>
            </a:r>
            <a:r>
              <a:rPr lang="es-AR" sz="4000" b="1" dirty="0" err="1"/>
              <a:t>Cullen</a:t>
            </a:r>
            <a:endParaRPr lang="es-AR" sz="4000" dirty="0"/>
          </a:p>
        </p:txBody>
      </p:sp>
      <p:sp>
        <p:nvSpPr>
          <p:cNvPr id="3" name="2 Subtítulo"/>
          <p:cNvSpPr>
            <a:spLocks noGrp="1"/>
          </p:cNvSpPr>
          <p:nvPr>
            <p:ph type="subTitle" idx="1"/>
          </p:nvPr>
        </p:nvSpPr>
        <p:spPr/>
        <p:txBody>
          <a:bodyPr/>
          <a:lstStyle/>
          <a:p>
            <a:r>
              <a:rPr lang="es-AR" dirty="0" smtClean="0"/>
              <a:t>IES Juan B. Justo</a:t>
            </a:r>
          </a:p>
          <a:p>
            <a:r>
              <a:rPr lang="es-AR" dirty="0" smtClean="0"/>
              <a:t>Sujetos del nivel medio</a:t>
            </a:r>
            <a:endParaRPr lang="es-AR" dirty="0"/>
          </a:p>
        </p:txBody>
      </p:sp>
    </p:spTree>
    <p:extLst>
      <p:ext uri="{BB962C8B-B14F-4D97-AF65-F5344CB8AC3E}">
        <p14:creationId xmlns:p14="http://schemas.microsoft.com/office/powerpoint/2010/main" val="25909649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99247" y="1988841"/>
            <a:ext cx="7745505" cy="4137322"/>
          </a:xfrm>
        </p:spPr>
        <p:txBody>
          <a:bodyPr>
            <a:normAutofit lnSpcReduction="10000"/>
          </a:bodyPr>
          <a:lstStyle/>
          <a:p>
            <a:pPr marL="0" indent="0" algn="just">
              <a:buNone/>
            </a:pPr>
            <a:r>
              <a:rPr lang="es-AR" b="1" dirty="0"/>
              <a:t>Algunas de las demandas que reciben los docentes son</a:t>
            </a:r>
            <a:r>
              <a:rPr lang="es-AR" b="1" dirty="0" smtClean="0"/>
              <a:t>:</a:t>
            </a:r>
          </a:p>
          <a:p>
            <a:r>
              <a:rPr lang="es-AR" sz="2800" dirty="0" smtClean="0"/>
              <a:t> Estar </a:t>
            </a:r>
            <a:r>
              <a:rPr lang="es-AR" sz="2800" dirty="0"/>
              <a:t>preparados y actualizados desde lo científico, lo </a:t>
            </a:r>
            <a:r>
              <a:rPr lang="es-AR" sz="2800" dirty="0" smtClean="0"/>
              <a:t>tecnológico </a:t>
            </a:r>
            <a:r>
              <a:rPr lang="es-AR" sz="2800" dirty="0"/>
              <a:t>y lo disciplinario, y ser eficaces en la </a:t>
            </a:r>
            <a:r>
              <a:rPr lang="es-AR" sz="2800" dirty="0" smtClean="0"/>
              <a:t>transmisión didáctica.</a:t>
            </a:r>
          </a:p>
          <a:p>
            <a:r>
              <a:rPr lang="es-AR" sz="2800" dirty="0" smtClean="0"/>
              <a:t> Recibir y satisfacer las </a:t>
            </a:r>
            <a:r>
              <a:rPr lang="es-AR" sz="2800" dirty="0"/>
              <a:t>demandas de los </a:t>
            </a:r>
            <a:r>
              <a:rPr lang="es-AR" sz="2800" dirty="0" smtClean="0"/>
              <a:t>padres.</a:t>
            </a:r>
          </a:p>
          <a:p>
            <a:r>
              <a:rPr lang="es-AR" sz="2800" dirty="0" smtClean="0"/>
              <a:t> Cumplir </a:t>
            </a:r>
            <a:r>
              <a:rPr lang="es-AR" sz="2800" dirty="0"/>
              <a:t>requisitos burocráticos: </a:t>
            </a:r>
            <a:r>
              <a:rPr lang="es-AR" sz="2800" dirty="0" smtClean="0"/>
              <a:t>planificación, asistencia, atender demandas de los directivos</a:t>
            </a:r>
            <a:r>
              <a:rPr lang="es-AR" dirty="0" smtClean="0"/>
              <a:t>.</a:t>
            </a:r>
          </a:p>
          <a:p>
            <a:pPr algn="just"/>
            <a:endParaRPr lang="es-AR" dirty="0"/>
          </a:p>
        </p:txBody>
      </p:sp>
      <p:sp>
        <p:nvSpPr>
          <p:cNvPr id="3" name="2 Título"/>
          <p:cNvSpPr>
            <a:spLocks noGrp="1"/>
          </p:cNvSpPr>
          <p:nvPr>
            <p:ph type="title"/>
          </p:nvPr>
        </p:nvSpPr>
        <p:spPr>
          <a:xfrm>
            <a:off x="899592" y="332656"/>
            <a:ext cx="7756263" cy="1440160"/>
          </a:xfrm>
        </p:spPr>
        <p:txBody>
          <a:bodyPr/>
          <a:lstStyle/>
          <a:p>
            <a:r>
              <a:rPr lang="es-AR" dirty="0" smtClean="0"/>
              <a:t>Nuevos escenarios         </a:t>
            </a:r>
            <a:r>
              <a:rPr lang="es-AR" sz="4000" dirty="0" smtClean="0"/>
              <a:t>M.</a:t>
            </a:r>
            <a:r>
              <a:rPr lang="es-AR" dirty="0" smtClean="0"/>
              <a:t> </a:t>
            </a:r>
            <a:r>
              <a:rPr lang="es-AR" sz="4000" dirty="0" err="1" smtClean="0"/>
              <a:t>Muller</a:t>
            </a:r>
            <a:endParaRPr lang="es-AR" sz="4000" dirty="0"/>
          </a:p>
        </p:txBody>
      </p:sp>
    </p:spTree>
    <p:extLst>
      <p:ext uri="{BB962C8B-B14F-4D97-AF65-F5344CB8AC3E}">
        <p14:creationId xmlns:p14="http://schemas.microsoft.com/office/powerpoint/2010/main" val="2122272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99247" y="2060849"/>
            <a:ext cx="7745505" cy="4065314"/>
          </a:xfrm>
        </p:spPr>
        <p:txBody>
          <a:bodyPr/>
          <a:lstStyle/>
          <a:p>
            <a:r>
              <a:rPr lang="es-AR" sz="2800" dirty="0" smtClean="0"/>
              <a:t> Mantener </a:t>
            </a:r>
            <a:r>
              <a:rPr lang="es-AR" sz="2800" dirty="0"/>
              <a:t>la disciplina para sostener la convivencia escolar </a:t>
            </a:r>
            <a:r>
              <a:rPr lang="es-AR" sz="2800" dirty="0" smtClean="0"/>
              <a:t>.</a:t>
            </a:r>
          </a:p>
          <a:p>
            <a:r>
              <a:rPr lang="es-AR" sz="2800" dirty="0" smtClean="0"/>
              <a:t> Realizar</a:t>
            </a:r>
            <a:r>
              <a:rPr lang="es-AR" sz="2800" dirty="0"/>
              <a:t>, frecuentemente, labores de contención </a:t>
            </a:r>
            <a:r>
              <a:rPr lang="es-AR" sz="2800" dirty="0" smtClean="0"/>
              <a:t>social.</a:t>
            </a:r>
          </a:p>
          <a:p>
            <a:r>
              <a:rPr lang="es-AR" sz="2800" dirty="0" smtClean="0"/>
              <a:t> Acompañar </a:t>
            </a:r>
            <a:r>
              <a:rPr lang="es-AR" sz="2800" dirty="0"/>
              <a:t>a sus alumnos en los aprendizajes.</a:t>
            </a:r>
          </a:p>
          <a:p>
            <a:r>
              <a:rPr lang="es-AR" sz="2800" dirty="0" smtClean="0"/>
              <a:t> Evaluar </a:t>
            </a:r>
            <a:r>
              <a:rPr lang="es-AR" sz="2800" dirty="0"/>
              <a:t>a sus alumnos para promoverlos</a:t>
            </a:r>
          </a:p>
          <a:p>
            <a:pPr marL="0" indent="0">
              <a:buNone/>
            </a:pPr>
            <a:endParaRPr lang="es-AR" dirty="0" smtClean="0"/>
          </a:p>
          <a:p>
            <a:endParaRPr lang="es-AR" dirty="0"/>
          </a:p>
        </p:txBody>
      </p:sp>
      <p:sp>
        <p:nvSpPr>
          <p:cNvPr id="3" name="2 Título"/>
          <p:cNvSpPr>
            <a:spLocks noGrp="1"/>
          </p:cNvSpPr>
          <p:nvPr>
            <p:ph type="title"/>
          </p:nvPr>
        </p:nvSpPr>
        <p:spPr/>
        <p:txBody>
          <a:bodyPr/>
          <a:lstStyle/>
          <a:p>
            <a:r>
              <a:rPr lang="es-AR" dirty="0"/>
              <a:t>Nuevos escenarios         </a:t>
            </a:r>
            <a:r>
              <a:rPr lang="es-AR" sz="4000" dirty="0"/>
              <a:t>M.</a:t>
            </a:r>
            <a:r>
              <a:rPr lang="es-AR" dirty="0"/>
              <a:t> </a:t>
            </a:r>
            <a:r>
              <a:rPr lang="es-AR" sz="4000" dirty="0" err="1"/>
              <a:t>Muller</a:t>
            </a:r>
            <a:endParaRPr lang="es-AR" dirty="0"/>
          </a:p>
        </p:txBody>
      </p:sp>
    </p:spTree>
    <p:extLst>
      <p:ext uri="{BB962C8B-B14F-4D97-AF65-F5344CB8AC3E}">
        <p14:creationId xmlns:p14="http://schemas.microsoft.com/office/powerpoint/2010/main" val="423988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lnSpcReduction="10000"/>
          </a:bodyPr>
          <a:lstStyle/>
          <a:p>
            <a:pPr algn="just"/>
            <a:r>
              <a:rPr lang="es-AR" dirty="0"/>
              <a:t>Reflexionar sobre el proceso del conocimiento (la </a:t>
            </a:r>
            <a:r>
              <a:rPr lang="es-AR" dirty="0" smtClean="0"/>
              <a:t>metacognición </a:t>
            </a:r>
            <a:r>
              <a:rPr lang="es-AR" dirty="0"/>
              <a:t>y sus </a:t>
            </a:r>
            <a:r>
              <a:rPr lang="es-AR" dirty="0" smtClean="0"/>
              <a:t>obstáculos.</a:t>
            </a:r>
          </a:p>
          <a:p>
            <a:pPr algn="just"/>
            <a:r>
              <a:rPr lang="es-AR" dirty="0" smtClean="0"/>
              <a:t>Incentivar </a:t>
            </a:r>
            <a:r>
              <a:rPr lang="es-AR" dirty="0"/>
              <a:t>un pensamiento que aborde los problemas locales y parciales interrelacionándolos con los globales. </a:t>
            </a:r>
            <a:endParaRPr lang="es-AR" dirty="0" smtClean="0"/>
          </a:p>
          <a:p>
            <a:pPr algn="just"/>
            <a:r>
              <a:rPr lang="es-AR" dirty="0"/>
              <a:t>Reconocer las relaciones recíprocas entre las partes y la </a:t>
            </a:r>
            <a:r>
              <a:rPr lang="es-AR" dirty="0" smtClean="0"/>
              <a:t>totalidad.</a:t>
            </a:r>
          </a:p>
          <a:p>
            <a:pPr algn="just"/>
            <a:r>
              <a:rPr lang="es-AR" dirty="0" smtClean="0"/>
              <a:t>Enseñar </a:t>
            </a:r>
            <a:r>
              <a:rPr lang="es-AR" dirty="0"/>
              <a:t>la condición humana desde su </a:t>
            </a:r>
            <a:r>
              <a:rPr lang="es-AR" dirty="0" smtClean="0"/>
              <a:t>complejidad</a:t>
            </a:r>
          </a:p>
          <a:p>
            <a:pPr algn="just"/>
            <a:r>
              <a:rPr lang="es-AR" dirty="0"/>
              <a:t>Enseñar la solidaridad planetaria de los seres </a:t>
            </a:r>
            <a:r>
              <a:rPr lang="es-AR" dirty="0" smtClean="0"/>
              <a:t>humanos.</a:t>
            </a:r>
            <a:endParaRPr lang="es-AR" dirty="0"/>
          </a:p>
        </p:txBody>
      </p:sp>
      <p:sp>
        <p:nvSpPr>
          <p:cNvPr id="3" name="2 Título"/>
          <p:cNvSpPr>
            <a:spLocks noGrp="1"/>
          </p:cNvSpPr>
          <p:nvPr>
            <p:ph type="title"/>
          </p:nvPr>
        </p:nvSpPr>
        <p:spPr/>
        <p:txBody>
          <a:bodyPr/>
          <a:lstStyle/>
          <a:p>
            <a:r>
              <a:rPr lang="es-AR" sz="4400" dirty="0"/>
              <a:t>En sus propuestas </a:t>
            </a:r>
            <a:r>
              <a:rPr lang="es-AR" sz="4400" dirty="0" smtClean="0"/>
              <a:t>pedagógicas, E. </a:t>
            </a:r>
            <a:r>
              <a:rPr lang="es-AR" sz="4400" dirty="0" err="1" smtClean="0"/>
              <a:t>Morin</a:t>
            </a:r>
            <a:endParaRPr lang="es-AR" sz="4400" dirty="0"/>
          </a:p>
        </p:txBody>
      </p:sp>
    </p:spTree>
    <p:extLst>
      <p:ext uri="{BB962C8B-B14F-4D97-AF65-F5344CB8AC3E}">
        <p14:creationId xmlns:p14="http://schemas.microsoft.com/office/powerpoint/2010/main" val="10784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r>
              <a:rPr lang="es-AR" dirty="0"/>
              <a:t>Reconocer y aprender a afrontar las </a:t>
            </a:r>
            <a:r>
              <a:rPr lang="es-AR" dirty="0" smtClean="0"/>
              <a:t>incertidumbres.</a:t>
            </a:r>
          </a:p>
          <a:p>
            <a:pPr algn="just"/>
            <a:r>
              <a:rPr lang="es-AR" dirty="0"/>
              <a:t>Educar para la comprensión y para la convivencia </a:t>
            </a:r>
            <a:r>
              <a:rPr lang="es-AR" dirty="0" smtClean="0"/>
              <a:t>pacífica.</a:t>
            </a:r>
          </a:p>
          <a:p>
            <a:pPr algn="just"/>
            <a:r>
              <a:rPr lang="es-AR" dirty="0"/>
              <a:t>Estudiar las raíces de la incomprensión: las ideas implícitas, los prejuicios, la intolerancia. </a:t>
            </a:r>
            <a:endParaRPr lang="es-AR" dirty="0" smtClean="0"/>
          </a:p>
          <a:p>
            <a:pPr algn="just"/>
            <a:r>
              <a:rPr lang="es-AR" dirty="0"/>
              <a:t>Educar éticamente para la convivencia, para el ejercicio de la ciudadanía, para la democracia.</a:t>
            </a:r>
          </a:p>
        </p:txBody>
      </p:sp>
      <p:sp>
        <p:nvSpPr>
          <p:cNvPr id="3" name="2 Título"/>
          <p:cNvSpPr>
            <a:spLocks noGrp="1"/>
          </p:cNvSpPr>
          <p:nvPr>
            <p:ph type="title"/>
          </p:nvPr>
        </p:nvSpPr>
        <p:spPr>
          <a:xfrm>
            <a:off x="688490" y="260648"/>
            <a:ext cx="7756263" cy="1512168"/>
          </a:xfrm>
        </p:spPr>
        <p:txBody>
          <a:bodyPr/>
          <a:lstStyle/>
          <a:p>
            <a:r>
              <a:rPr lang="es-AR" dirty="0"/>
              <a:t>En sus propuestas pedagógicas, E. </a:t>
            </a:r>
            <a:r>
              <a:rPr lang="es-AR" dirty="0" err="1"/>
              <a:t>Morin</a:t>
            </a:r>
            <a:endParaRPr lang="es-AR" dirty="0"/>
          </a:p>
        </p:txBody>
      </p:sp>
    </p:spTree>
    <p:extLst>
      <p:ext uri="{BB962C8B-B14F-4D97-AF65-F5344CB8AC3E}">
        <p14:creationId xmlns:p14="http://schemas.microsoft.com/office/powerpoint/2010/main" val="208542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688490" y="116632"/>
            <a:ext cx="7756263" cy="1800200"/>
          </a:xfrm>
        </p:spPr>
        <p:txBody>
          <a:bodyPr/>
          <a:lstStyle/>
          <a:p>
            <a:r>
              <a:rPr lang="es-AR" sz="4000" dirty="0"/>
              <a:t>Gimeno Sacristán, J. El currículum: Una reflexión sobre la  práctica</a:t>
            </a:r>
          </a:p>
        </p:txBody>
      </p:sp>
      <p:pic>
        <p:nvPicPr>
          <p:cNvPr id="4" name="3 Marcador de contenido"/>
          <p:cNvPicPr>
            <a:picLocks noGrp="1"/>
          </p:cNvPicPr>
          <p:nvPr>
            <p:ph idx="1"/>
          </p:nvPr>
        </p:nvPicPr>
        <p:blipFill rotWithShape="1">
          <a:blip r:embed="rId2">
            <a:duotone>
              <a:schemeClr val="accent1">
                <a:shade val="45000"/>
                <a:satMod val="135000"/>
              </a:schemeClr>
              <a:prstClr val="white"/>
            </a:duotone>
          </a:blip>
          <a:srcRect l="24120" t="13897" r="21865" b="7553"/>
          <a:stretch/>
        </p:blipFill>
        <p:spPr bwMode="auto">
          <a:xfrm>
            <a:off x="179512" y="2132856"/>
            <a:ext cx="8712968" cy="45365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88623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10000"/>
          </a:bodyPr>
          <a:lstStyle/>
          <a:p>
            <a:pPr marL="0" indent="0" algn="just">
              <a:buNone/>
            </a:pPr>
            <a:r>
              <a:rPr lang="es-AR" dirty="0" smtClean="0"/>
              <a:t>“</a:t>
            </a:r>
            <a:r>
              <a:rPr lang="es-AR" sz="2800" dirty="0" smtClean="0"/>
              <a:t>Una </a:t>
            </a:r>
            <a:r>
              <a:rPr lang="es-AR" sz="2800" dirty="0"/>
              <a:t>reflexión sobre la práctica social de enseñar en un doble sentido. </a:t>
            </a:r>
            <a:r>
              <a:rPr lang="es-AR" sz="2800" b="1" dirty="0"/>
              <a:t>Como hábito de hacerlo bien</a:t>
            </a:r>
            <a:r>
              <a:rPr lang="es-AR" sz="2800" dirty="0"/>
              <a:t>, es decir: como una disposición a actuar cada vez, deliberando inteligentemente y eligiendo lo mejor desde las exigencias propias de la actividad y no meramente en función de presiones internas o externas: es decir, como una virtud. </a:t>
            </a:r>
            <a:r>
              <a:rPr lang="es-AR" sz="2800" b="1" dirty="0"/>
              <a:t>Como obligación de hacerlo equitativamente</a:t>
            </a:r>
            <a:r>
              <a:rPr lang="es-AR" sz="2800" dirty="0"/>
              <a:t>, es decir: como una función pública regida por principios de justicia</a:t>
            </a:r>
          </a:p>
        </p:txBody>
      </p:sp>
      <p:sp>
        <p:nvSpPr>
          <p:cNvPr id="2" name="1 Título"/>
          <p:cNvSpPr>
            <a:spLocks noGrp="1"/>
          </p:cNvSpPr>
          <p:nvPr>
            <p:ph type="title"/>
          </p:nvPr>
        </p:nvSpPr>
        <p:spPr/>
        <p:txBody>
          <a:bodyPr/>
          <a:lstStyle/>
          <a:p>
            <a:r>
              <a:rPr lang="es-AR" dirty="0" smtClean="0"/>
              <a:t>Tarea del docente</a:t>
            </a:r>
            <a:endParaRPr lang="es-AR" dirty="0"/>
          </a:p>
        </p:txBody>
      </p:sp>
    </p:spTree>
    <p:extLst>
      <p:ext uri="{BB962C8B-B14F-4D97-AF65-F5344CB8AC3E}">
        <p14:creationId xmlns:p14="http://schemas.microsoft.com/office/powerpoint/2010/main" val="962293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20000"/>
          </a:bodyPr>
          <a:lstStyle/>
          <a:p>
            <a:pPr algn="just"/>
            <a:r>
              <a:rPr lang="es-AR" sz="2600" dirty="0" smtClean="0"/>
              <a:t>Es </a:t>
            </a:r>
            <a:r>
              <a:rPr lang="es-AR" sz="2600" dirty="0"/>
              <a:t>virtud, porque se trata de un hábito, una forma habitual de actuar, que ni es una facultad innata (aquello de “nacer docente”) ni es tampoco el mero  de serlo como compulsión (aquello de “la pasión por enseñar”)</a:t>
            </a:r>
          </a:p>
          <a:p>
            <a:pPr algn="just"/>
            <a:r>
              <a:rPr lang="es-AR" sz="2600" b="1" dirty="0" smtClean="0"/>
              <a:t>Virtud </a:t>
            </a:r>
            <a:r>
              <a:rPr lang="es-AR" sz="2600" b="1" dirty="0"/>
              <a:t>moral en sentido </a:t>
            </a:r>
            <a:r>
              <a:rPr lang="es-AR" sz="2600" b="1" dirty="0" smtClean="0"/>
              <a:t>estricto</a:t>
            </a:r>
            <a:r>
              <a:rPr lang="es-AR" sz="2600" dirty="0"/>
              <a:t>:</a:t>
            </a:r>
            <a:r>
              <a:rPr lang="es-AR" sz="2600" dirty="0" smtClean="0"/>
              <a:t> </a:t>
            </a:r>
            <a:r>
              <a:rPr lang="es-AR" sz="2600" dirty="0"/>
              <a:t>un modo de comportarse de acuerdo con bienes que son dignos de ser buscados por sí </a:t>
            </a:r>
            <a:r>
              <a:rPr lang="es-AR" sz="2600" dirty="0" smtClean="0"/>
              <a:t>mismos</a:t>
            </a:r>
            <a:r>
              <a:rPr lang="es-AR" sz="2600" dirty="0"/>
              <a:t>.</a:t>
            </a:r>
            <a:r>
              <a:rPr lang="es-AR" sz="2600" dirty="0" smtClean="0"/>
              <a:t> </a:t>
            </a:r>
            <a:r>
              <a:rPr lang="es-AR" sz="2600" b="1" dirty="0"/>
              <a:t>Estos bienes tienen que ver</a:t>
            </a:r>
            <a:r>
              <a:rPr lang="es-AR" sz="2600" dirty="0"/>
              <a:t> con </a:t>
            </a:r>
            <a:r>
              <a:rPr lang="es-AR" sz="2600" b="1" dirty="0"/>
              <a:t>el conocimiento, y con su estrecha relación con el desarrollo del hombre</a:t>
            </a:r>
            <a:r>
              <a:rPr lang="es-AR" sz="2600" dirty="0"/>
              <a:t>, con </a:t>
            </a:r>
            <a:r>
              <a:rPr lang="es-AR" sz="2600" b="1" dirty="0"/>
              <a:t>el respeto a sus derechos</a:t>
            </a:r>
            <a:r>
              <a:rPr lang="es-AR" sz="2600" dirty="0"/>
              <a:t>, con la posibilidad de </a:t>
            </a:r>
            <a:r>
              <a:rPr lang="es-AR" sz="2600" b="1" dirty="0"/>
              <a:t>construir libertad responsable</a:t>
            </a:r>
            <a:endParaRPr lang="es-AR" sz="2600" dirty="0"/>
          </a:p>
          <a:p>
            <a:endParaRPr lang="es-AR" dirty="0"/>
          </a:p>
        </p:txBody>
      </p:sp>
      <p:sp>
        <p:nvSpPr>
          <p:cNvPr id="2" name="1 Título"/>
          <p:cNvSpPr>
            <a:spLocks noGrp="1"/>
          </p:cNvSpPr>
          <p:nvPr>
            <p:ph type="title"/>
          </p:nvPr>
        </p:nvSpPr>
        <p:spPr/>
        <p:txBody>
          <a:bodyPr>
            <a:normAutofit fontScale="90000"/>
          </a:bodyPr>
          <a:lstStyle/>
          <a:p>
            <a:r>
              <a:rPr lang="es-AR" b="1" dirty="0"/>
              <a:t>La docencia como virtud</a:t>
            </a:r>
            <a:r>
              <a:rPr lang="es-AR" dirty="0"/>
              <a:t/>
            </a:r>
            <a:br>
              <a:rPr lang="es-AR" dirty="0"/>
            </a:br>
            <a:endParaRPr lang="es-AR" dirty="0"/>
          </a:p>
        </p:txBody>
      </p:sp>
    </p:spTree>
    <p:extLst>
      <p:ext uri="{BB962C8B-B14F-4D97-AF65-F5344CB8AC3E}">
        <p14:creationId xmlns:p14="http://schemas.microsoft.com/office/powerpoint/2010/main" val="1294730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lgn="just"/>
            <a:r>
              <a:rPr lang="es-AR" sz="2800" b="1" dirty="0"/>
              <a:t>Es necesario, en un lento trabajo de formación inteligente, aprender a enseñar bien, porque es un hábito que se adquiere cuando se sabe deliberar sobre el conocimiento como un bien deseable, y se aprende a elegir prudentemente cuáles conocimientos hay que enseñar y cómo</a:t>
            </a:r>
            <a:endParaRPr lang="es-AR" sz="2800" dirty="0"/>
          </a:p>
          <a:p>
            <a:endParaRPr lang="es-AR" dirty="0"/>
          </a:p>
        </p:txBody>
      </p:sp>
      <p:sp>
        <p:nvSpPr>
          <p:cNvPr id="2" name="1 Título"/>
          <p:cNvSpPr>
            <a:spLocks noGrp="1"/>
          </p:cNvSpPr>
          <p:nvPr>
            <p:ph type="title"/>
          </p:nvPr>
        </p:nvSpPr>
        <p:spPr/>
        <p:txBody>
          <a:bodyPr/>
          <a:lstStyle/>
          <a:p>
            <a:r>
              <a:rPr lang="es-AR" dirty="0" smtClean="0"/>
              <a:t>La docencia como virtud</a:t>
            </a:r>
            <a:endParaRPr lang="es-AR" dirty="0"/>
          </a:p>
        </p:txBody>
      </p:sp>
    </p:spTree>
    <p:extLst>
      <p:ext uri="{BB962C8B-B14F-4D97-AF65-F5344CB8AC3E}">
        <p14:creationId xmlns:p14="http://schemas.microsoft.com/office/powerpoint/2010/main" val="1466104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lgn="just"/>
            <a:r>
              <a:rPr lang="es-AR" sz="3200" dirty="0" smtClean="0"/>
              <a:t>No </a:t>
            </a:r>
            <a:r>
              <a:rPr lang="es-AR" sz="3200" dirty="0"/>
              <a:t>se trata solamente de un hábito de enseñar bien, </a:t>
            </a:r>
            <a:r>
              <a:rPr lang="es-AR" sz="3200" b="1" dirty="0"/>
              <a:t>sino también de una obligación de hacerlo </a:t>
            </a:r>
            <a:r>
              <a:rPr lang="es-AR" sz="3200" b="1" dirty="0" smtClean="0"/>
              <a:t>equitativamente.</a:t>
            </a:r>
          </a:p>
          <a:p>
            <a:pPr algn="just"/>
            <a:r>
              <a:rPr lang="es-AR" sz="3200" dirty="0" smtClean="0"/>
              <a:t>En </a:t>
            </a:r>
            <a:r>
              <a:rPr lang="es-AR" sz="3200" dirty="0"/>
              <a:t>s</a:t>
            </a:r>
            <a:r>
              <a:rPr lang="es-AR" sz="3200" b="1" dirty="0"/>
              <a:t>u ejercicio de lo que se trata es de la creación del espacio público, el que puede constituir y ocupar el sujeto público</a:t>
            </a:r>
            <a:endParaRPr lang="es-AR" sz="3200" dirty="0"/>
          </a:p>
          <a:p>
            <a:endParaRPr lang="es-AR" dirty="0" smtClean="0"/>
          </a:p>
          <a:p>
            <a:endParaRPr lang="es-AR" dirty="0"/>
          </a:p>
        </p:txBody>
      </p:sp>
      <p:sp>
        <p:nvSpPr>
          <p:cNvPr id="2" name="1 Título"/>
          <p:cNvSpPr>
            <a:spLocks noGrp="1"/>
          </p:cNvSpPr>
          <p:nvPr>
            <p:ph type="title"/>
          </p:nvPr>
        </p:nvSpPr>
        <p:spPr/>
        <p:txBody>
          <a:bodyPr>
            <a:normAutofit fontScale="90000"/>
          </a:bodyPr>
          <a:lstStyle/>
          <a:p>
            <a:r>
              <a:rPr lang="es-AR" dirty="0" smtClean="0"/>
              <a:t>La docencia como virtud ciudadana</a:t>
            </a:r>
            <a:endParaRPr lang="es-AR" dirty="0"/>
          </a:p>
        </p:txBody>
      </p:sp>
    </p:spTree>
    <p:extLst>
      <p:ext uri="{BB962C8B-B14F-4D97-AF65-F5344CB8AC3E}">
        <p14:creationId xmlns:p14="http://schemas.microsoft.com/office/powerpoint/2010/main" val="2825849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20000"/>
          </a:bodyPr>
          <a:lstStyle/>
          <a:p>
            <a:pPr algn="just"/>
            <a:r>
              <a:rPr lang="es-AR" sz="2800" b="1" dirty="0" smtClean="0"/>
              <a:t>Al </a:t>
            </a:r>
            <a:r>
              <a:rPr lang="es-AR" sz="2800" b="1" dirty="0"/>
              <a:t>enseñar bien hacerlo </a:t>
            </a:r>
            <a:r>
              <a:rPr lang="es-AR" sz="2800" b="1" dirty="0" smtClean="0"/>
              <a:t>equitativamente</a:t>
            </a:r>
            <a:r>
              <a:rPr lang="es-AR" sz="2800" dirty="0" smtClean="0"/>
              <a:t>: </a:t>
            </a:r>
            <a:r>
              <a:rPr lang="es-AR" sz="2800" b="1" dirty="0" smtClean="0"/>
              <a:t>que </a:t>
            </a:r>
            <a:r>
              <a:rPr lang="es-AR" sz="2800" b="1" dirty="0"/>
              <a:t>se reconozca el derecho de toda persona a tener la misma igualdad básica de aprender</a:t>
            </a:r>
            <a:r>
              <a:rPr lang="es-AR" sz="2800" dirty="0"/>
              <a:t>. </a:t>
            </a:r>
          </a:p>
          <a:p>
            <a:pPr algn="just"/>
            <a:r>
              <a:rPr lang="es-AR" sz="2800" dirty="0"/>
              <a:t>L</a:t>
            </a:r>
            <a:r>
              <a:rPr lang="es-AR" sz="2800" dirty="0" smtClean="0"/>
              <a:t>a </a:t>
            </a:r>
            <a:r>
              <a:rPr lang="es-AR" sz="2800" dirty="0"/>
              <a:t>docencia </a:t>
            </a:r>
            <a:r>
              <a:rPr lang="es-AR" sz="2800" dirty="0" smtClean="0"/>
              <a:t>es </a:t>
            </a:r>
            <a:r>
              <a:rPr lang="es-AR" sz="2800" dirty="0"/>
              <a:t>la actividad que constituye el espacio público donde puede acontecer la </a:t>
            </a:r>
            <a:r>
              <a:rPr lang="es-AR" sz="2800" dirty="0" smtClean="0"/>
              <a:t>ciudadanía</a:t>
            </a:r>
          </a:p>
          <a:p>
            <a:pPr algn="just"/>
            <a:r>
              <a:rPr lang="es-AR" sz="2800" dirty="0"/>
              <a:t>El espacio público comienza por ser un espacio común</a:t>
            </a:r>
            <a:r>
              <a:rPr lang="es-AR" sz="2800" dirty="0" smtClean="0"/>
              <a:t>.</a:t>
            </a:r>
          </a:p>
          <a:p>
            <a:pPr algn="just"/>
            <a:r>
              <a:rPr lang="es-AR" sz="2800" dirty="0" smtClean="0"/>
              <a:t>Común </a:t>
            </a:r>
            <a:r>
              <a:rPr lang="es-AR" sz="2800" dirty="0"/>
              <a:t>porque se aprende no sólo a reconocer al otro en cuanto otro, sino a aprender del otro en cuanto otro</a:t>
            </a:r>
          </a:p>
          <a:p>
            <a:endParaRPr lang="es-AR" dirty="0"/>
          </a:p>
          <a:p>
            <a:endParaRPr lang="es-AR" dirty="0"/>
          </a:p>
        </p:txBody>
      </p:sp>
      <p:sp>
        <p:nvSpPr>
          <p:cNvPr id="2" name="1 Título"/>
          <p:cNvSpPr>
            <a:spLocks noGrp="1"/>
          </p:cNvSpPr>
          <p:nvPr>
            <p:ph type="title"/>
          </p:nvPr>
        </p:nvSpPr>
        <p:spPr/>
        <p:txBody>
          <a:bodyPr>
            <a:normAutofit fontScale="90000"/>
          </a:bodyPr>
          <a:lstStyle/>
          <a:p>
            <a:r>
              <a:rPr lang="es-AR" dirty="0" smtClean="0"/>
              <a:t>La docencia como virtud ciudadana</a:t>
            </a:r>
            <a:endParaRPr lang="es-AR" dirty="0"/>
          </a:p>
        </p:txBody>
      </p:sp>
    </p:spTree>
    <p:extLst>
      <p:ext uri="{BB962C8B-B14F-4D97-AF65-F5344CB8AC3E}">
        <p14:creationId xmlns:p14="http://schemas.microsoft.com/office/powerpoint/2010/main" val="2891391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lgn="just"/>
            <a:r>
              <a:rPr lang="es-AR" sz="2800" dirty="0"/>
              <a:t>La docencia es virtud ciudadana no sólo porque enseñar es tomar la palabra, sino porque enseñar es dejar que la palabra sea tomada, expuesta, publicada, comunicada, contrastada, cuidada, inventada. Y cada vez que tomamos la palabra responsablemente somos ciudadanos</a:t>
            </a:r>
          </a:p>
          <a:p>
            <a:endParaRPr lang="es-AR" dirty="0"/>
          </a:p>
        </p:txBody>
      </p:sp>
      <p:sp>
        <p:nvSpPr>
          <p:cNvPr id="2" name="1 Título"/>
          <p:cNvSpPr>
            <a:spLocks noGrp="1"/>
          </p:cNvSpPr>
          <p:nvPr>
            <p:ph type="title"/>
          </p:nvPr>
        </p:nvSpPr>
        <p:spPr/>
        <p:txBody>
          <a:bodyPr>
            <a:normAutofit fontScale="90000"/>
          </a:bodyPr>
          <a:lstStyle/>
          <a:p>
            <a:r>
              <a:rPr lang="es-AR" dirty="0" smtClean="0"/>
              <a:t>La docencia como virtud ciudadana</a:t>
            </a:r>
            <a:endParaRPr lang="es-AR" dirty="0"/>
          </a:p>
        </p:txBody>
      </p:sp>
    </p:spTree>
    <p:extLst>
      <p:ext uri="{BB962C8B-B14F-4D97-AF65-F5344CB8AC3E}">
        <p14:creationId xmlns:p14="http://schemas.microsoft.com/office/powerpoint/2010/main" val="2316023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algn="just"/>
            <a:r>
              <a:rPr lang="es-AR" sz="2800" dirty="0"/>
              <a:t>La docencia es virtud ciudadana, porque en su ejercicio las incertidumbres del futuro son la responsabilidad del presente, porque aprendemos a hacernos cargo de esas incertidumbres, porque sabemos que nos reconocemos y tomamos la palabra, porque así podemos “abrir la puerta”.</a:t>
            </a:r>
          </a:p>
          <a:p>
            <a:endParaRPr lang="es-AR" sz="2800" dirty="0"/>
          </a:p>
        </p:txBody>
      </p:sp>
      <p:sp>
        <p:nvSpPr>
          <p:cNvPr id="2" name="1 Título"/>
          <p:cNvSpPr>
            <a:spLocks noGrp="1"/>
          </p:cNvSpPr>
          <p:nvPr>
            <p:ph type="title"/>
          </p:nvPr>
        </p:nvSpPr>
        <p:spPr/>
        <p:txBody>
          <a:bodyPr/>
          <a:lstStyle/>
          <a:p>
            <a:r>
              <a:rPr lang="es-AR" dirty="0" smtClean="0"/>
              <a:t>La docencia </a:t>
            </a:r>
            <a:endParaRPr lang="es-AR" dirty="0"/>
          </a:p>
        </p:txBody>
      </p:sp>
    </p:spTree>
    <p:extLst>
      <p:ext uri="{BB962C8B-B14F-4D97-AF65-F5344CB8AC3E}">
        <p14:creationId xmlns:p14="http://schemas.microsoft.com/office/powerpoint/2010/main" val="3175438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rlos Cullen Hablemos sobre ética y educació.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5538" y="2247900"/>
            <a:ext cx="6894512" cy="3878263"/>
          </a:xfrm>
        </p:spPr>
      </p:pic>
      <p:sp>
        <p:nvSpPr>
          <p:cNvPr id="3" name="2 Título"/>
          <p:cNvSpPr>
            <a:spLocks noGrp="1"/>
          </p:cNvSpPr>
          <p:nvPr>
            <p:ph type="title"/>
          </p:nvPr>
        </p:nvSpPr>
        <p:spPr/>
        <p:txBody>
          <a:bodyPr/>
          <a:lstStyle/>
          <a:p>
            <a:r>
              <a:rPr lang="es-AR" dirty="0" smtClean="0"/>
              <a:t>Carlos </a:t>
            </a:r>
            <a:r>
              <a:rPr lang="es-AR" dirty="0" err="1" smtClean="0"/>
              <a:t>Cullen</a:t>
            </a:r>
            <a:endParaRPr lang="es-AR" dirty="0"/>
          </a:p>
        </p:txBody>
      </p:sp>
    </p:spTree>
    <p:extLst>
      <p:ext uri="{BB962C8B-B14F-4D97-AF65-F5344CB8AC3E}">
        <p14:creationId xmlns:p14="http://schemas.microsoft.com/office/powerpoint/2010/main" val="2117985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rtoné">
  <a:themeElements>
    <a:clrScheme name="Cartoné">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Cartoné">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artoné">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167</TotalTime>
  <Words>726</Words>
  <Application>Microsoft Office PowerPoint</Application>
  <PresentationFormat>Presentación en pantalla (4:3)</PresentationFormat>
  <Paragraphs>45</Paragraphs>
  <Slides>14</Slides>
  <Notes>0</Notes>
  <HiddenSlides>0</HiddenSlides>
  <MMClips>1</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Cartoné</vt:lpstr>
      <vt:lpstr>La docencia como virtud ciudadana Carlos A. Cullen</vt:lpstr>
      <vt:lpstr>Tarea del docente</vt:lpstr>
      <vt:lpstr>La docencia como virtud </vt:lpstr>
      <vt:lpstr>La docencia como virtud</vt:lpstr>
      <vt:lpstr>La docencia como virtud ciudadana</vt:lpstr>
      <vt:lpstr>La docencia como virtud ciudadana</vt:lpstr>
      <vt:lpstr>La docencia como virtud ciudadana</vt:lpstr>
      <vt:lpstr>La docencia </vt:lpstr>
      <vt:lpstr>Carlos Cullen</vt:lpstr>
      <vt:lpstr>Nuevos escenarios         M. Muller</vt:lpstr>
      <vt:lpstr>Nuevos escenarios         M. Muller</vt:lpstr>
      <vt:lpstr>En sus propuestas pedagógicas, E. Morin</vt:lpstr>
      <vt:lpstr>En sus propuestas pedagógicas, E. Morin</vt:lpstr>
      <vt:lpstr>Gimeno Sacristán, J. El currículum: Una reflexión sobre la  práctica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docencia como virtud ciudadana Carlos A. Cullen</dc:title>
  <dc:creator>sga95770</dc:creator>
  <cp:lastModifiedBy>sga95770</cp:lastModifiedBy>
  <cp:revision>12</cp:revision>
  <dcterms:created xsi:type="dcterms:W3CDTF">2022-04-26T17:16:37Z</dcterms:created>
  <dcterms:modified xsi:type="dcterms:W3CDTF">2022-05-07T20:07:52Z</dcterms:modified>
</cp:coreProperties>
</file>